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88" r:id="rId2"/>
    <p:sldId id="332" r:id="rId3"/>
    <p:sldId id="289" r:id="rId4"/>
    <p:sldId id="291" r:id="rId5"/>
    <p:sldId id="298" r:id="rId6"/>
    <p:sldId id="290" r:id="rId7"/>
    <p:sldId id="308" r:id="rId8"/>
    <p:sldId id="306" r:id="rId9"/>
    <p:sldId id="292" r:id="rId10"/>
    <p:sldId id="340" r:id="rId11"/>
    <p:sldId id="341" r:id="rId12"/>
    <p:sldId id="296" r:id="rId13"/>
    <p:sldId id="297" r:id="rId14"/>
    <p:sldId id="301" r:id="rId15"/>
    <p:sldId id="303" r:id="rId16"/>
    <p:sldId id="302" r:id="rId17"/>
    <p:sldId id="309" r:id="rId18"/>
    <p:sldId id="313" r:id="rId19"/>
    <p:sldId id="342" r:id="rId20"/>
    <p:sldId id="343" r:id="rId21"/>
    <p:sldId id="305" r:id="rId22"/>
    <p:sldId id="304" r:id="rId23"/>
    <p:sldId id="315" r:id="rId24"/>
    <p:sldId id="319" r:id="rId25"/>
    <p:sldId id="318" r:id="rId26"/>
    <p:sldId id="320" r:id="rId27"/>
    <p:sldId id="321" r:id="rId28"/>
  </p:sldIdLst>
  <p:sldSz cx="12192000" cy="6858000"/>
  <p:notesSz cx="6858000" cy="9144000"/>
  <p:embeddedFontLst>
    <p:embeddedFont>
      <p:font typeface="AppleSDGothicNeoB00" panose="02000503000000000000" pitchFamily="2" charset="-127"/>
      <p:regular r:id="rId30"/>
    </p:embeddedFont>
    <p:embeddedFont>
      <p:font typeface="AppleSDGothicNeoEB00" panose="02000503000000000000" pitchFamily="2" charset="-127"/>
      <p:regular r:id="rId31"/>
    </p:embeddedFont>
    <p:embeddedFont>
      <p:font typeface="AppleSDGothicNeoM00" panose="02000503000000000000" pitchFamily="2" charset="-127"/>
      <p:regular r:id="rId32"/>
    </p:embeddedFont>
    <p:embeddedFont>
      <p:font typeface="Sequel Sans Black Body" panose="020B0600000101010101" charset="0"/>
      <p:regular r:id="rId33"/>
    </p:embeddedFont>
    <p:embeddedFont>
      <p:font typeface="Sequel Sans Semi Bold Body" panose="020B0600000101010101" charset="0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A498"/>
    <a:srgbClr val="EA514E"/>
    <a:srgbClr val="F0A724"/>
    <a:srgbClr val="28223F"/>
    <a:srgbClr val="171520"/>
    <a:srgbClr val="6656A0"/>
    <a:srgbClr val="FBD2C5"/>
    <a:srgbClr val="F15423"/>
    <a:srgbClr val="F4AF80"/>
    <a:srgbClr val="2A2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C93DF-D05F-4D65-94B9-7846AC4250A1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F20AF-6BCE-4083-AEB1-A8196AD53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2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0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9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2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2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2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7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33590" y="4624087"/>
              <a:ext cx="4124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687054" y="1775097"/>
            <a:ext cx="6817892" cy="1797191"/>
            <a:chOff x="2687054" y="2032275"/>
            <a:chExt cx="6817892" cy="1797191"/>
          </a:xfrm>
        </p:grpSpPr>
        <p:sp>
          <p:nvSpPr>
            <p:cNvPr id="13" name="TextBox 12"/>
            <p:cNvSpPr txBox="1"/>
            <p:nvPr/>
          </p:nvSpPr>
          <p:spPr>
            <a:xfrm>
              <a:off x="4199487" y="2032275"/>
              <a:ext cx="3793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</a:t>
              </a:r>
              <a:endParaRPr lang="ko-KR" altLang="en-US" sz="24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87054" y="2259806"/>
              <a:ext cx="681789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Sequel Sans Black Body" panose="020B0703050000020004" pitchFamily="34" charset="0"/>
                </a:rPr>
                <a:t>Neuti Soft</a:t>
              </a:r>
              <a:endParaRPr lang="ko-KR" altLang="en-US" sz="9600" dirty="0">
                <a:solidFill>
                  <a:schemeClr val="bg1"/>
                </a:solidFill>
                <a:latin typeface="Sequel Sans Black Body" panose="020B07030500000200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799540" y="3636648"/>
            <a:ext cx="4592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Neuti Soft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실전 투자 교육</a:t>
            </a:r>
          </a:p>
        </p:txBody>
      </p:sp>
    </p:spTree>
    <p:extLst>
      <p:ext uri="{BB962C8B-B14F-4D97-AF65-F5344CB8AC3E}">
        <p14:creationId xmlns:p14="http://schemas.microsoft.com/office/powerpoint/2010/main" val="84634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1828D9-9FDD-9FAB-01B1-281E14BEF4F8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FC3F0DB-4AE2-12B2-0ECC-9236B68F18D9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D2E0B6C-F991-3B72-044D-265112BBC99D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58109181-9B7F-86E9-0742-B29F7B720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DB51559-FA73-468D-8598-B892484FEA54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B10E9A4-1CF2-9980-EDB2-22BB7CD25871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4ECC78-CF10-F14B-A881-C5E8439F1C76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831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7EB233-5CCB-A827-D8EB-F80478C6B86A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24A5615-EA95-F16E-151C-06B461260842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FFA75F-6003-044C-5305-4B8FFD1710B8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95488F4A-3CD5-DA77-328D-114F0951F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099D701-B8E9-5602-BAD7-EB0B96A9239B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17529773-B5CF-C89D-9926-C8F402FB8504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0DCD49-AAEB-68AE-1C5B-22013219FD2F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449E8B56-F2EC-D05B-1670-4B8F0F1A704E}"/>
              </a:ext>
            </a:extLst>
          </p:cNvPr>
          <p:cNvSpPr/>
          <p:nvPr/>
        </p:nvSpPr>
        <p:spPr>
          <a:xfrm>
            <a:off x="619125" y="1511554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67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428453" y="2003755"/>
            <a:ext cx="5335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Leverage ,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지렛대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2010587" y="4694243"/>
            <a:ext cx="8170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똑같은 힘으로도 지렛대를 빌리면 더 쉽게 물건을 올리듯이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외부의 자본을 동원해 더 큰 수익금을 창출하는 </a:t>
            </a:r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선물만의 투자 방식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4B00A6-E8AC-AF8C-85C3-B275F9DAA666}"/>
              </a:ext>
            </a:extLst>
          </p:cNvPr>
          <p:cNvGrpSpPr/>
          <p:nvPr/>
        </p:nvGrpSpPr>
        <p:grpSpPr>
          <a:xfrm>
            <a:off x="3795759" y="3055359"/>
            <a:ext cx="4600482" cy="1416589"/>
            <a:chOff x="3795759" y="2628207"/>
            <a:chExt cx="4600482" cy="141658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042CF3-AFFA-2F0D-79E2-FD0967E7EB9E}"/>
                </a:ext>
              </a:extLst>
            </p:cNvPr>
            <p:cNvSpPr/>
            <p:nvPr/>
          </p:nvSpPr>
          <p:spPr>
            <a:xfrm rot="20700000">
              <a:off x="4265397" y="3475128"/>
              <a:ext cx="3304733" cy="9048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02E6B12-B665-11D2-FEEE-ABA474976B0A}"/>
                </a:ext>
              </a:extLst>
            </p:cNvPr>
            <p:cNvSpPr/>
            <p:nvPr/>
          </p:nvSpPr>
          <p:spPr>
            <a:xfrm>
              <a:off x="5748081" y="3575490"/>
              <a:ext cx="339365" cy="29255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0930514-8485-0686-009D-0AA8ED02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062" y="2628207"/>
              <a:ext cx="482438" cy="482438"/>
            </a:xfrm>
            <a:prstGeom prst="rect">
              <a:avLst/>
            </a:prstGeom>
          </p:spPr>
        </p:pic>
        <p:sp>
          <p:nvSpPr>
            <p:cNvPr id="27" name="화살표: 위쪽 26">
              <a:extLst>
                <a:ext uri="{FF2B5EF4-FFF2-40B4-BE49-F238E27FC236}">
                  <a16:creationId xmlns:a16="http://schemas.microsoft.com/office/drawing/2014/main" id="{33322EBF-85D9-58A8-198B-B43EFC3C0CDF}"/>
                </a:ext>
              </a:extLst>
            </p:cNvPr>
            <p:cNvSpPr/>
            <p:nvPr/>
          </p:nvSpPr>
          <p:spPr>
            <a:xfrm>
              <a:off x="7627749" y="2628207"/>
              <a:ext cx="768492" cy="1416589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95A97D65-809F-B063-8E79-D2EAEFA7B473}"/>
                </a:ext>
              </a:extLst>
            </p:cNvPr>
            <p:cNvSpPr/>
            <p:nvPr/>
          </p:nvSpPr>
          <p:spPr>
            <a:xfrm rot="10800000">
              <a:off x="4207779" y="3331139"/>
              <a:ext cx="304798" cy="562335"/>
            </a:xfrm>
            <a:prstGeom prst="upArrow">
              <a:avLst/>
            </a:prstGeom>
            <a:gradFill>
              <a:gsLst>
                <a:gs pos="0">
                  <a:schemeClr val="bg1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E27379-9A52-FE75-2BC1-AC73EC4E56DE}"/>
                </a:ext>
              </a:extLst>
            </p:cNvPr>
            <p:cNvSpPr txBox="1"/>
            <p:nvPr/>
          </p:nvSpPr>
          <p:spPr>
            <a:xfrm>
              <a:off x="3795759" y="3167224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당신의 자본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7D994C-9D21-3BCE-2857-DECDACCFB0B3}"/>
                </a:ext>
              </a:extLst>
            </p:cNvPr>
            <p:cNvSpPr txBox="1"/>
            <p:nvPr/>
          </p:nvSpPr>
          <p:spPr>
            <a:xfrm>
              <a:off x="7741729" y="3259723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8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6698" y="2003755"/>
            <a:ext cx="2938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42382" y="3701774"/>
                <a:ext cx="21499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+50% ( 10% X 5 )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22958" y="3957436"/>
                <a:ext cx="23887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&lt;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25774-8CAD-87D1-B04C-8D0729C764A1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21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73987" y="2003755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BA76CB-DAFF-E20A-BA3C-FA6699CD3C04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707828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707828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42382" y="3701774"/>
                  <a:ext cx="21499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+50% ( 10% X 5 )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22958" y="3957436"/>
                  <a:ext cx="238879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&lt;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D0C6DC-A9E9-58AB-5860-1291806CC050}"/>
                </a:ext>
              </a:extLst>
            </p:cNvPr>
            <p:cNvGrpSpPr/>
            <p:nvPr/>
          </p:nvGrpSpPr>
          <p:grpSpPr>
            <a:xfrm>
              <a:off x="2616578" y="2865113"/>
              <a:ext cx="1985204" cy="482438"/>
              <a:chOff x="2616578" y="2865113"/>
              <a:chExt cx="1985204" cy="48243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35FD48-FEFA-FD80-A1D4-E4708BBFC189}"/>
                  </a:ext>
                </a:extLst>
              </p:cNvPr>
              <p:cNvSpPr txBox="1"/>
              <p:nvPr/>
            </p:nvSpPr>
            <p:spPr>
              <a:xfrm>
                <a:off x="3099447" y="2959019"/>
                <a:ext cx="15023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비트코인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현물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95D68B2-08D4-EBA4-7A98-ED7B3071E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578" y="2865113"/>
                <a:ext cx="482438" cy="482438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AB1CEC-B4C1-0AE6-3370-89590C33186C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0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1A05E-2426-FD38-A5E6-BEFBD39BA1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6094A-4DF5-E9F4-02DA-34571432E532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904315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904315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54405" y="3701774"/>
                  <a:ext cx="21259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-50% ( 10% X 5 )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71048" y="3957436"/>
                  <a:ext cx="22926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&gt;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4BA95D-E8AD-5208-9792-66F1E1A7066A}"/>
                </a:ext>
              </a:extLst>
            </p:cNvPr>
            <p:cNvSpPr txBox="1"/>
            <p:nvPr/>
          </p:nvSpPr>
          <p:spPr>
            <a:xfrm>
              <a:off x="3099447" y="3155506"/>
              <a:ext cx="1502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비트코인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4A81A9-9CE9-AE60-AB59-D403B5B53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578" y="3061600"/>
              <a:ext cx="482438" cy="48243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9B4E8-7341-727C-0409-6ECEEF2961D2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4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54405" y="3701774"/>
                <a:ext cx="2125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-50% ( 10% X 5 )</a:t>
                </a:r>
                <a:endParaRPr lang="ko-KR" altLang="en-US" sz="14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71048" y="3957436"/>
                <a:ext cx="2292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&gt;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21827-EA5B-7A36-9A77-544F743897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2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34627" y="2003755"/>
            <a:ext cx="4722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수익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1460945" y="2899191"/>
            <a:ext cx="3262432" cy="52322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345832" y="3987146"/>
            <a:ext cx="28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345832" y="4296375"/>
            <a:ext cx="280631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(8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68489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8031361" y="2992674"/>
            <a:ext cx="28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실현 수익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수수료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280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(5*50%= 250%)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4BDDD4-8D6E-94E4-FE77-AA902E44D758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3C91C54-28A1-FE7B-1A05-FB36E1F6DCAA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CC1305C-E656-A3FE-5BCD-D9AD0344D542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9C2550C-F0BC-55F3-288B-E850C6B684DD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4" name="사각형: 둥근 모서리 21">
                <a:extLst>
                  <a:ext uri="{FF2B5EF4-FFF2-40B4-BE49-F238E27FC236}">
                    <a16:creationId xmlns:a16="http://schemas.microsoft.com/office/drawing/2014/main" id="{25321F2E-8B33-594C-F071-A44E6ED80726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E54BA18-F403-D536-6D14-9415D6FC7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BC0C5C3F-7235-8C83-7453-DE7B76F25A8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70E67-9829-2F55-A416-9995171C5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7FB48B9-014A-2A8B-634B-696ED658F8B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A9CC920-AD46-3E22-33B5-9C054C37C7DD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63679" y="4796294"/>
            <a:ext cx="4464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수익률의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차별화 된 수익률 가능</a:t>
            </a:r>
            <a:endParaRPr lang="en-US" altLang="ko-KR" sz="2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96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41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E6F51E-9D48-5262-3814-CA762CF96D3C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F84FD36-2216-D52D-9646-4F9CC218A030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A9A8A24-E239-8437-2EAE-69FA9C8AABBB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9C8BBD1-DA7A-804B-2EB9-74DA848C183F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448254F3-E1CC-89DD-AC05-44652F939499}"/>
                  </a:ext>
                </a:extLst>
              </p:cNvPr>
              <p:cNvCxnSpPr>
                <a:cxnSpLocks/>
                <a:stCxn id="2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F120E4E-9605-6D57-CEBB-F529F6A68EBC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23" name="그림 22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BFF396-AD3A-56A3-F754-357A116774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5DF6453-5DC4-5B3D-6F68-C5AEA0D3DD4B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BB9A7D41-6BD5-8622-E0CB-432B1ED1A1FD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E644BB-29B1-1BB1-79E6-F8ED89E8AF7B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87884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1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481F0A-4B60-C520-3BE5-97BB03CC9326}"/>
              </a:ext>
            </a:extLst>
          </p:cNvPr>
          <p:cNvGrpSpPr/>
          <p:nvPr/>
        </p:nvGrpSpPr>
        <p:grpSpPr>
          <a:xfrm>
            <a:off x="355652" y="2099505"/>
            <a:ext cx="1476048" cy="1100052"/>
            <a:chOff x="176544" y="1682357"/>
            <a:chExt cx="1476048" cy="11000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A4175-5BAD-D6A4-CAAE-7738DCB32251}"/>
                </a:ext>
              </a:extLst>
            </p:cNvPr>
            <p:cNvSpPr txBox="1"/>
            <p:nvPr/>
          </p:nvSpPr>
          <p:spPr>
            <a:xfrm>
              <a:off x="176544" y="1682357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현물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694071-F444-B140-E3B2-9946C0190F6F}"/>
                </a:ext>
              </a:extLst>
            </p:cNvPr>
            <p:cNvSpPr txBox="1"/>
            <p:nvPr/>
          </p:nvSpPr>
          <p:spPr>
            <a:xfrm>
              <a:off x="488491" y="2043745"/>
              <a:ext cx="116410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손실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55652" y="3206568"/>
            <a:ext cx="1980994" cy="2608157"/>
            <a:chOff x="355652" y="3321959"/>
            <a:chExt cx="1980994" cy="26081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3321959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선물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67599" y="3683347"/>
              <a:ext cx="1669047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선물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손해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- 3.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- 5.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- 6.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이점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- 7.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한계점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- 8.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수익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- 9.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손해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강제 청산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902151" y="3167390"/>
            <a:ext cx="593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선물의 차이점을 확실히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5652" y="5814725"/>
            <a:ext cx="1752510" cy="802496"/>
            <a:chOff x="355652" y="6055504"/>
            <a:chExt cx="1752510" cy="8024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6055504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정리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26666" y="6334780"/>
              <a:ext cx="1481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정리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용어 돌아보기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9FA75-B737-6CC2-873D-1539FADDD707}"/>
              </a:ext>
            </a:extLst>
          </p:cNvPr>
          <p:cNvSpPr txBox="1"/>
          <p:nvPr/>
        </p:nvSpPr>
        <p:spPr>
          <a:xfrm>
            <a:off x="5803827" y="4447073"/>
            <a:ext cx="4136069" cy="1211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종목들의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내겠다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89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8C815F-5583-519F-EEF2-F8911BDC2C60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9BCB20C-CE90-B9E1-495B-81FF0F7C173A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356B7AF-0F42-58FB-740C-096C47544E0A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7F2C16C-BCBB-0C77-8EBA-D7DA7C6D0FB2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CCF3A2E2-E275-3971-BA93-1AEED2DA958B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D611CEE-448F-BC8E-FCA3-6BBC860FCADD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44" name="그림 43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3C8C6D50-D00C-0D14-5C84-81F34FEEF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7D23F02E-F544-404E-F3B6-02DE7BBE691D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46" name="사각형: 둥근 모서리 45">
                    <a:extLst>
                      <a:ext uri="{FF2B5EF4-FFF2-40B4-BE49-F238E27FC236}">
                        <a16:creationId xmlns:a16="http://schemas.microsoft.com/office/drawing/2014/main" id="{257098E2-74BA-BD6B-C3AA-D7A74FCF5559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49D61E5-026A-E9D8-A6C4-6663721CE328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48" name="곱하기 기호 47">
            <a:extLst>
              <a:ext uri="{FF2B5EF4-FFF2-40B4-BE49-F238E27FC236}">
                <a16:creationId xmlns:a16="http://schemas.microsoft.com/office/drawing/2014/main" id="{71D5A086-0F1F-29EE-AABC-0370AF579E79}"/>
              </a:ext>
            </a:extLst>
          </p:cNvPr>
          <p:cNvSpPr/>
          <p:nvPr/>
        </p:nvSpPr>
        <p:spPr>
          <a:xfrm>
            <a:off x="619125" y="1493001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41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1691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36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D23FDB-F1C2-D6CF-7A0B-9ED5299E7809}"/>
              </a:ext>
            </a:extLst>
          </p:cNvPr>
          <p:cNvSpPr txBox="1"/>
          <p:nvPr/>
        </p:nvSpPr>
        <p:spPr>
          <a:xfrm>
            <a:off x="1823086" y="4840345"/>
            <a:ext cx="854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자신이 결정한 포지션과 반대로 진행돼 손해를 볼 때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손실액이 나의 원금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)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높아지면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강제로 포지션이 청산된다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340A95-558C-F673-6948-B83008656796}"/>
              </a:ext>
            </a:extLst>
          </p:cNvPr>
          <p:cNvGrpSpPr/>
          <p:nvPr/>
        </p:nvGrpSpPr>
        <p:grpSpPr>
          <a:xfrm>
            <a:off x="3877904" y="3046178"/>
            <a:ext cx="4436193" cy="1424906"/>
            <a:chOff x="4257568" y="2619890"/>
            <a:chExt cx="4436193" cy="14249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19BE7A-BC40-6480-E825-2FCC626765A9}"/>
                </a:ext>
              </a:extLst>
            </p:cNvPr>
            <p:cNvGrpSpPr/>
            <p:nvPr/>
          </p:nvGrpSpPr>
          <p:grpSpPr>
            <a:xfrm>
              <a:off x="7925269" y="2619890"/>
              <a:ext cx="768492" cy="1424906"/>
              <a:chOff x="7925269" y="2619890"/>
              <a:chExt cx="768492" cy="1424906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693389A-F1D4-543B-DA09-E31A8EE7481A}"/>
                  </a:ext>
                </a:extLst>
              </p:cNvPr>
              <p:cNvSpPr/>
              <p:nvPr/>
            </p:nvSpPr>
            <p:spPr>
              <a:xfrm rot="10800000">
                <a:off x="7925269" y="2628207"/>
                <a:ext cx="768492" cy="1416589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0C492-D58E-013C-65E8-3413B1EE74B3}"/>
                  </a:ext>
                </a:extLst>
              </p:cNvPr>
              <p:cNvSpPr txBox="1"/>
              <p:nvPr/>
            </p:nvSpPr>
            <p:spPr>
              <a:xfrm>
                <a:off x="8039248" y="2619890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손해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944EEE-702C-6D5C-4874-3BECD5B5A773}"/>
                </a:ext>
              </a:extLst>
            </p:cNvPr>
            <p:cNvGrpSpPr/>
            <p:nvPr/>
          </p:nvGrpSpPr>
          <p:grpSpPr>
            <a:xfrm>
              <a:off x="4257568" y="2861049"/>
              <a:ext cx="3676865" cy="1006997"/>
              <a:chOff x="4179256" y="2861049"/>
              <a:chExt cx="3676865" cy="1006997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4D50823-E930-3412-C082-3D507CE54DF9}"/>
                  </a:ext>
                </a:extLst>
              </p:cNvPr>
              <p:cNvSpPr/>
              <p:nvPr/>
            </p:nvSpPr>
            <p:spPr>
              <a:xfrm rot="900000">
                <a:off x="5228085" y="3562700"/>
                <a:ext cx="2628036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CA798EBA-7A33-0E34-8491-5B073C51903A}"/>
                  </a:ext>
                </a:extLst>
              </p:cNvPr>
              <p:cNvSpPr/>
              <p:nvPr/>
            </p:nvSpPr>
            <p:spPr>
              <a:xfrm>
                <a:off x="6045601" y="3575490"/>
                <a:ext cx="339365" cy="292556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87AA4AF-025D-60BC-5780-77B92A403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582" y="3326532"/>
                <a:ext cx="482438" cy="482438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2FCFDD-7F78-1934-7BF3-FC789B521809}"/>
                  </a:ext>
                </a:extLst>
              </p:cNvPr>
              <p:cNvSpPr txBox="1"/>
              <p:nvPr/>
            </p:nvSpPr>
            <p:spPr>
              <a:xfrm rot="18898754">
                <a:off x="3873082" y="3167223"/>
                <a:ext cx="950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강제 청산</a:t>
                </a: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779C9049-679D-C7FA-DD2D-F2D8CFD08D70}"/>
                  </a:ext>
                </a:extLst>
              </p:cNvPr>
              <p:cNvSpPr/>
              <p:nvPr/>
            </p:nvSpPr>
            <p:spPr>
              <a:xfrm rot="19800000">
                <a:off x="4298104" y="3428489"/>
                <a:ext cx="835405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56C552D-C653-3C89-DFA1-44DD40D7E72A}"/>
                  </a:ext>
                </a:extLst>
              </p:cNvPr>
              <p:cNvGrpSpPr/>
              <p:nvPr/>
            </p:nvGrpSpPr>
            <p:grpSpPr>
              <a:xfrm>
                <a:off x="5023152" y="2928799"/>
                <a:ext cx="346572" cy="533139"/>
                <a:chOff x="5023152" y="2928799"/>
                <a:chExt cx="346572" cy="533139"/>
              </a:xfrm>
            </p:grpSpPr>
            <p:sp>
              <p:nvSpPr>
                <p:cNvPr id="41" name="이등변 삼각형 40">
                  <a:extLst>
                    <a:ext uri="{FF2B5EF4-FFF2-40B4-BE49-F238E27FC236}">
                      <a16:creationId xmlns:a16="http://schemas.microsoft.com/office/drawing/2014/main" id="{7FB6CC89-5A7F-B10B-4E89-B9F656131D8C}"/>
                    </a:ext>
                  </a:extLst>
                </p:cNvPr>
                <p:cNvSpPr/>
                <p:nvPr/>
              </p:nvSpPr>
              <p:spPr>
                <a:xfrm rot="13289738">
                  <a:off x="5291652" y="2955622"/>
                  <a:ext cx="78072" cy="223345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>
                  <a:extLst>
                    <a:ext uri="{FF2B5EF4-FFF2-40B4-BE49-F238E27FC236}">
                      <a16:creationId xmlns:a16="http://schemas.microsoft.com/office/drawing/2014/main" id="{A7AA13FB-3BE2-8FAD-35F8-635DD3D597E8}"/>
                    </a:ext>
                  </a:extLst>
                </p:cNvPr>
                <p:cNvSpPr/>
                <p:nvPr/>
              </p:nvSpPr>
              <p:spPr>
                <a:xfrm rot="11700000">
                  <a:off x="5129619" y="2983935"/>
                  <a:ext cx="133563" cy="173181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>
                  <a:extLst>
                    <a:ext uri="{FF2B5EF4-FFF2-40B4-BE49-F238E27FC236}">
                      <a16:creationId xmlns:a16="http://schemas.microsoft.com/office/drawing/2014/main" id="{4AC07B82-CCFB-CB1A-6D4D-D1A1CE3F2B3C}"/>
                    </a:ext>
                  </a:extLst>
                </p:cNvPr>
                <p:cNvSpPr/>
                <p:nvPr/>
              </p:nvSpPr>
              <p:spPr>
                <a:xfrm rot="9000000">
                  <a:off x="5023152" y="2928799"/>
                  <a:ext cx="79040" cy="238893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이등변 삼각형 43">
                  <a:extLst>
                    <a:ext uri="{FF2B5EF4-FFF2-40B4-BE49-F238E27FC236}">
                      <a16:creationId xmlns:a16="http://schemas.microsoft.com/office/drawing/2014/main" id="{C1AD94A3-1F5C-8279-542E-F769ADA99E6E}"/>
                    </a:ext>
                  </a:extLst>
                </p:cNvPr>
                <p:cNvSpPr/>
                <p:nvPr/>
              </p:nvSpPr>
              <p:spPr>
                <a:xfrm rot="20700000" flipH="1">
                  <a:off x="5170745" y="3337540"/>
                  <a:ext cx="45719" cy="124398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00777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47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2734115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9" y="3041892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8992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3019" y="4197990"/>
            <a:ext cx="28842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20%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 청산 된다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결과액이 음수가 될 수 없다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5 ) = 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47D348-44E5-2694-77CB-92DF16B82BAB}"/>
              </a:ext>
            </a:extLst>
          </p:cNvPr>
          <p:cNvSpPr txBox="1"/>
          <p:nvPr/>
        </p:nvSpPr>
        <p:spPr>
          <a:xfrm>
            <a:off x="3868467" y="4981520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투입 </a:t>
            </a:r>
            <a:r>
              <a:rPr lang="ko-KR" altLang="en-US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시드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보증금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7ADC88-F79D-95D4-6BCA-38E49789E0F8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AD8111D8-FD24-575B-1929-10714C733F2E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864856E2-B249-B6A1-7521-E5BD542A1D6E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AC3662E-9B7B-B37D-2E96-6FA1E01A97D9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929AA5AB-EC64-5C6C-6860-416BD0ACB342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DB3872C5-60B4-2430-4E62-9214F5C520AC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9F216B9-715C-C5EC-6ABC-BC8B613CA3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116E77A-5A22-1A72-00E8-7B77ED802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4CE997B-1331-FA61-F680-F0B8D9A1368C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5C9049-6EC8-53A5-304B-B910157351B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194C6F7-DA11-C57E-F6A9-7473E8B166F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51A636-5013-355C-70DB-A4E7B289BB34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162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19204" y="2003755"/>
            <a:ext cx="15536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25441"/>
              </p:ext>
            </p:extLst>
          </p:nvPr>
        </p:nvGraphicFramePr>
        <p:xfrm>
          <a:off x="2197163" y="3333655"/>
          <a:ext cx="827601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Long </a:t>
                      </a:r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Short </a:t>
                      </a:r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내리면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537988" y="3478703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4024528" y="2949688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6C892-364C-5DF5-3020-70DDAC636E67}"/>
              </a:ext>
            </a:extLst>
          </p:cNvPr>
          <p:cNvSpPr txBox="1"/>
          <p:nvPr/>
        </p:nvSpPr>
        <p:spPr>
          <a:xfrm>
            <a:off x="6365323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434E9715-3880-F25C-2539-1BE39631B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839566"/>
              </p:ext>
            </p:extLst>
          </p:nvPr>
        </p:nvGraphicFramePr>
        <p:xfrm>
          <a:off x="2197162" y="4567124"/>
          <a:ext cx="827601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매도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8E21667-809B-1835-8FB2-D11B4CD0199C}"/>
              </a:ext>
            </a:extLst>
          </p:cNvPr>
          <p:cNvSpPr txBox="1"/>
          <p:nvPr/>
        </p:nvSpPr>
        <p:spPr>
          <a:xfrm>
            <a:off x="1540059" y="4567124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E349D-53E7-3AB1-B076-C5562C253158}"/>
              </a:ext>
            </a:extLst>
          </p:cNvPr>
          <p:cNvSpPr txBox="1"/>
          <p:nvPr/>
        </p:nvSpPr>
        <p:spPr>
          <a:xfrm>
            <a:off x="8912134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 조건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61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63533" y="3533849"/>
            <a:ext cx="3482043" cy="959851"/>
            <a:chOff x="6863532" y="3053924"/>
            <a:chExt cx="3482043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8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청산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63532" y="3429000"/>
              <a:ext cx="34820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시점과의 가격 차이를 통해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손익이 결정되고 결과액을 돌려받는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291269" y="3533849"/>
            <a:ext cx="2948244" cy="959851"/>
            <a:chOff x="1758725" y="3053924"/>
            <a:chExt cx="2948244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757393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58725" y="3429000"/>
              <a:ext cx="29482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원하는 양의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머니를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투입 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차트에 진입하는 시점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019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7335611" y="3533849"/>
            <a:ext cx="2537874" cy="959851"/>
            <a:chOff x="7335610" y="3053924"/>
            <a:chExt cx="2537874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334280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7335610" y="3429000"/>
              <a:ext cx="2537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추세 모두 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가능성이 있는 투자 방식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674382" y="3533849"/>
            <a:ext cx="2182009" cy="959851"/>
            <a:chOff x="2141838" y="3053924"/>
            <a:chExt cx="2182009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962575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2141838" y="3429000"/>
              <a:ext cx="21820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추세에서만 수익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가능성이 있는 투자 방식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751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90782" y="3533849"/>
            <a:ext cx="3427540" cy="959851"/>
            <a:chOff x="6890781" y="3053924"/>
            <a:chExt cx="3427540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56348" y="3053924"/>
              <a:ext cx="896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레버리지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90781" y="3429000"/>
              <a:ext cx="34275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거래소에서 제공하는 외부 자본을 동원해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손익률을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배수 만큼 불리는 것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320124" y="3533849"/>
            <a:ext cx="2890535" cy="959851"/>
            <a:chOff x="1787580" y="3053924"/>
            <a:chExt cx="2890535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873612" y="3053924"/>
              <a:ext cx="7184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87580" y="3429000"/>
              <a:ext cx="2890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투자에서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자신이 예측하는 종목의 추세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24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427523" y="3533849"/>
            <a:ext cx="4354077" cy="1206073"/>
            <a:chOff x="6427522" y="3053924"/>
            <a:chExt cx="4354077" cy="12060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9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강제 청산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427522" y="3429000"/>
              <a:ext cx="43540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증거금이 더 이상 손실액을 감당하지 못할 때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투자자가 거래소에게 빚이 생기지 않도록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거래소가 자동 청산 해주는 기능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1730224" y="3533849"/>
            <a:ext cx="4070346" cy="1206073"/>
            <a:chOff x="1197680" y="3053924"/>
            <a:chExt cx="4070346" cy="12060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1542325" y="3053924"/>
              <a:ext cx="3381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유지비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결정비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시드머니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197680" y="3429000"/>
              <a:ext cx="40703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정한 포지션에 대한 보증금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</a:t>
              </a:r>
              <a:r>
                <a:rPr lang="ko-KR" altLang="en-US" sz="1600" dirty="0" err="1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실현시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보증금에 수익을 더해 돌려받고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손실 확정시 보증금에서 손실을 제하고 돌려받음</a:t>
              </a:r>
              <a:endPara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38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48047" y="2003755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686ADD-7BA8-B6D8-1957-F5C0AFCDAECC}"/>
              </a:ext>
            </a:extLst>
          </p:cNvPr>
          <p:cNvGrpSpPr/>
          <p:nvPr/>
        </p:nvGrpSpPr>
        <p:grpSpPr>
          <a:xfrm>
            <a:off x="2954755" y="2890563"/>
            <a:ext cx="6282490" cy="2454531"/>
            <a:chOff x="4298546" y="2890563"/>
            <a:chExt cx="6282490" cy="24545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298546" y="2890563"/>
              <a:ext cx="62824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 트레이딩의 기본 거래</a:t>
              </a:r>
              <a:endParaRPr lang="en-US" altLang="ko-KR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종목의 상승율만으로 수익을 내는 방식</a:t>
              </a:r>
              <a:endPara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’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이라는 단어는 선물과 구분 짓기 위한 의미가 강함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C999C74-1D3E-F066-D333-36428460374E}"/>
                </a:ext>
              </a:extLst>
            </p:cNvPr>
            <p:cNvGrpSpPr/>
            <p:nvPr/>
          </p:nvGrpSpPr>
          <p:grpSpPr>
            <a:xfrm>
              <a:off x="6635010" y="4321519"/>
              <a:ext cx="1609562" cy="1023575"/>
              <a:chOff x="2230363" y="3060977"/>
              <a:chExt cx="1609562" cy="102357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284D83B-292E-07E9-A277-5AE7AAB12D88}"/>
                  </a:ext>
                </a:extLst>
              </p:cNvPr>
              <p:cNvGrpSpPr/>
              <p:nvPr/>
            </p:nvGrpSpPr>
            <p:grpSpPr>
              <a:xfrm>
                <a:off x="2230363" y="3574053"/>
                <a:ext cx="1609562" cy="510499"/>
                <a:chOff x="2208586" y="3574053"/>
                <a:chExt cx="1609562" cy="510499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0724FB-9A3C-BC27-FD9B-57CBCB880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9587" y="3574212"/>
                  <a:ext cx="388561" cy="510181"/>
                </a:xfrm>
                <a:prstGeom prst="rect">
                  <a:avLst/>
                </a:prstGeom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F8DF9817-39B8-7417-B594-BCEF67959294}"/>
                    </a:ext>
                  </a:extLst>
                </p:cNvPr>
                <p:cNvGrpSpPr/>
                <p:nvPr/>
              </p:nvGrpSpPr>
              <p:grpSpPr>
                <a:xfrm>
                  <a:off x="2208586" y="3574053"/>
                  <a:ext cx="1092259" cy="510499"/>
                  <a:chOff x="3174693" y="2588202"/>
                  <a:chExt cx="1811224" cy="846528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54E4D974-9C4C-A136-4713-099725F287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74693" y="2589198"/>
                    <a:ext cx="845534" cy="845532"/>
                  </a:xfrm>
                  <a:prstGeom prst="rect">
                    <a:avLst/>
                  </a:prstGeom>
                </p:spPr>
              </p:pic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BEFDEF76-1FDD-F0C4-CBB2-B95A10A99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39917" y="2588202"/>
                    <a:ext cx="846000" cy="8460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0F2E58-5ADF-D9F6-D3B9-D144E911799D}"/>
                  </a:ext>
                </a:extLst>
              </p:cNvPr>
              <p:cNvSpPr txBox="1"/>
              <p:nvPr/>
            </p:nvSpPr>
            <p:spPr>
              <a:xfrm>
                <a:off x="2237490" y="3060977"/>
                <a:ext cx="1595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지원 거래소</a:t>
                </a:r>
                <a:endPara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56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39469" y="2003755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수익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150E8-DB18-A2E1-9635-E7E365551F5D}"/>
              </a:ext>
            </a:extLst>
          </p:cNvPr>
          <p:cNvSpPr txBox="1"/>
          <p:nvPr/>
        </p:nvSpPr>
        <p:spPr>
          <a:xfrm>
            <a:off x="8031361" y="3006912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F4D70-881D-4B67-611E-66B30C1A9701}"/>
              </a:ext>
            </a:extLst>
          </p:cNvPr>
          <p:cNvSpPr txBox="1"/>
          <p:nvPr/>
        </p:nvSpPr>
        <p:spPr>
          <a:xfrm>
            <a:off x="1274709" y="4300264"/>
            <a:ext cx="28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매수시점이 곧 진입 시점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296517-0F60-6DC3-63A6-D81D4D71CBA5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16A575B1-9B5D-593A-6E7B-579B4AFECD04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36BEF95-C29A-6A9F-B864-0AF63F74A453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C564C6D-B466-0F1E-617B-02C15FCC6805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16" name="사각형: 둥근 모서리 21">
                <a:extLst>
                  <a:ext uri="{FF2B5EF4-FFF2-40B4-BE49-F238E27FC236}">
                    <a16:creationId xmlns:a16="http://schemas.microsoft.com/office/drawing/2014/main" id="{D7BF09E4-0762-1144-F137-C229B30313C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AAF221D-FB96-6E5E-6508-0BCCADF36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화살표: 위쪽 17">
                <a:extLst>
                  <a:ext uri="{FF2B5EF4-FFF2-40B4-BE49-F238E27FC236}">
                    <a16:creationId xmlns:a16="http://schemas.microsoft.com/office/drawing/2014/main" id="{C2C34DDB-ED00-606E-02A4-4BFE80D8C53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D0374D2-3AC8-A612-4FD1-4E2C079EB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1306D1AC-BD92-2327-851E-11F911235A38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4B9D809-1DF3-A9B0-BBBD-E479CF1ABA5E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102232" y="4819596"/>
            <a:ext cx="598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상승했다면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수익을 얻음</a:t>
            </a:r>
          </a:p>
        </p:txBody>
      </p:sp>
    </p:spTree>
    <p:extLst>
      <p:ext uri="{BB962C8B-B14F-4D97-AF65-F5344CB8AC3E}">
        <p14:creationId xmlns:p14="http://schemas.microsoft.com/office/powerpoint/2010/main" val="297213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D0B0CB2-595D-89AD-1EE1-07A563F83EE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10607" y="2003755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손실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4199973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304296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 시점이 곧 진입 시점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D74727-6314-899A-B0F3-F42EEFFDAB85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57B315B4-FC94-77DB-8011-15CF27B23C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3A016CE-0476-1F58-5316-4C8BAC8136EC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EB3477D-62C9-A737-AFDC-7C121EC51697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0FAD8460-F72A-A8B9-BF4C-1AEA04D9406F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9E5A27D1-30B9-26CD-9C9B-34D1C448781E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84C741A-42CB-0135-23C9-4C33052B3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51CD6041-F441-E2D1-77D9-05A0E9A5C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D3302D9-9CAD-4ED5-9B98-D37B1B8678C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40ACD5D-2752-7FFA-F929-B994A77A7E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19431A8-E3B5-A6A1-ADBF-0D1E1913945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19A364-3378-E888-B272-BA766316D451}"/>
              </a:ext>
            </a:extLst>
          </p:cNvPr>
          <p:cNvSpPr txBox="1"/>
          <p:nvPr/>
        </p:nvSpPr>
        <p:spPr>
          <a:xfrm>
            <a:off x="2980404" y="4827072"/>
            <a:ext cx="6231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하락했다면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손실이 일어남</a:t>
            </a:r>
          </a:p>
        </p:txBody>
      </p:sp>
    </p:spTree>
    <p:extLst>
      <p:ext uri="{BB962C8B-B14F-4D97-AF65-F5344CB8AC3E}">
        <p14:creationId xmlns:p14="http://schemas.microsoft.com/office/powerpoint/2010/main" val="242703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7E3B30-5889-0B3D-36AD-3696FA9F4B47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19185" y="2003755"/>
            <a:ext cx="1553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FC4C24-7628-8240-D4A8-CDCF324AD761}"/>
              </a:ext>
            </a:extLst>
          </p:cNvPr>
          <p:cNvGrpSpPr/>
          <p:nvPr/>
        </p:nvGrpSpPr>
        <p:grpSpPr>
          <a:xfrm>
            <a:off x="5558661" y="2982724"/>
            <a:ext cx="4762842" cy="1561858"/>
            <a:chOff x="4958018" y="3290694"/>
            <a:chExt cx="4762842" cy="15618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958018" y="3290694"/>
              <a:ext cx="476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현재 시점에서 보유 가격만큼의 개수로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미래에 체결될 매매를 계약하는 거래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456371-7321-4371-65CF-7EA1BA126A41}"/>
                </a:ext>
              </a:extLst>
            </p:cNvPr>
            <p:cNvSpPr txBox="1"/>
            <p:nvPr/>
          </p:nvSpPr>
          <p:spPr>
            <a:xfrm>
              <a:off x="4958018" y="4267777"/>
              <a:ext cx="4736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양방향의 거래가 가능</a:t>
              </a:r>
              <a:endPara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상승만이 아닌 하락에서도 수익 실현 가능성 보장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73934-95A5-487F-3000-ADD679BFBF02}"/>
              </a:ext>
            </a:extLst>
          </p:cNvPr>
          <p:cNvGrpSpPr/>
          <p:nvPr/>
        </p:nvGrpSpPr>
        <p:grpSpPr>
          <a:xfrm>
            <a:off x="2114898" y="2704745"/>
            <a:ext cx="2847975" cy="2117817"/>
            <a:chOff x="1798730" y="2511586"/>
            <a:chExt cx="2847975" cy="211781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1798730" y="3029203"/>
              <a:ext cx="2847975" cy="16002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F64CD6-E3E1-EE48-BAA5-23625298BCBD}"/>
                </a:ext>
              </a:extLst>
            </p:cNvPr>
            <p:cNvSpPr txBox="1"/>
            <p:nvPr/>
          </p:nvSpPr>
          <p:spPr>
            <a:xfrm>
              <a:off x="2425063" y="2511586"/>
              <a:ext cx="1595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지원 거래소</a:t>
              </a:r>
              <a:endPara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ED8C36E-A1CF-B379-383D-C8FB1DCD878A}"/>
              </a:ext>
            </a:extLst>
          </p:cNvPr>
          <p:cNvSpPr txBox="1"/>
          <p:nvPr/>
        </p:nvSpPr>
        <p:spPr>
          <a:xfrm>
            <a:off x="1274709" y="5029527"/>
            <a:ext cx="9642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더불어</a:t>
            </a:r>
            <a:r>
              <a:rPr lang="en-US" altLang="ko-KR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달리 레버리지와 포지션이 존재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FFE6B-D543-40CC-0476-802379620BB2}"/>
              </a:ext>
            </a:extLst>
          </p:cNvPr>
          <p:cNvSpPr txBox="1"/>
          <p:nvPr/>
        </p:nvSpPr>
        <p:spPr>
          <a:xfrm>
            <a:off x="6802466" y="2147825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先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먼저 선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物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물건 물</a:t>
            </a:r>
            <a:endParaRPr lang="ko-KR" altLang="en-US" sz="16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77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05058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수익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1968" y="2693614"/>
            <a:ext cx="2888672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1968" y="3032169"/>
            <a:ext cx="28886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40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740808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048585"/>
            <a:ext cx="2885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 – 10 = 30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차익을 냈다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실현 수익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75%)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E9CF07-8E61-D6B7-EE0E-2104897DC9DD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7EC9CF1-E78B-3792-98B1-742E956CEDD2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549F170E-FC1E-3C5C-1F3B-1B43FA1E686D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22766FB0-5DDA-0D85-6B96-98CE3F3661D8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95B8383-2CE3-BBCC-E08E-BDD59675F1CA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44" name="화살표: 위쪽 43">
                <a:extLst>
                  <a:ext uri="{FF2B5EF4-FFF2-40B4-BE49-F238E27FC236}">
                    <a16:creationId xmlns:a16="http://schemas.microsoft.com/office/drawing/2014/main" id="{BD17FB0F-EB4C-C040-4782-942543AABDD3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F11C65B1-522E-ABB1-096C-8E827AC54044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DD4763A-328E-B281-038D-62F971828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E6997A8-605B-B075-C9A4-FAE2FF5D5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2EA06E-901F-2C74-414F-C2A4AA153F3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25E10901-D7AE-524D-DDA5-4B7748B0D7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C091B5D3-029E-0082-3318-BC814D680998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18804" y="4764101"/>
            <a:ext cx="4554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한 종목을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빌린 후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시점의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가격으로 </a:t>
            </a:r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되갚는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</a:t>
            </a:r>
            <a:r>
              <a:rPr lang="ko-KR" altLang="en-US" sz="20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추세여도</a:t>
            </a:r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수익을 낼 수 있는 방법</a:t>
            </a:r>
            <a:r>
              <a:rPr lang="en-US" altLang="ko-KR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0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0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3493" y="2003755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3993575"/>
            <a:ext cx="287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4301352"/>
            <a:ext cx="28774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549124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1" y="2856901"/>
            <a:ext cx="28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( 12* 10 = 120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 – 120 = -40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손실이 발생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50% 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E67CBE-DC32-D600-3794-32C26CFEF436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6647F567-F4CE-4648-5271-4407BF6E209F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BFD0862-16F5-A6AA-A49B-D99B41751315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19345DF-3F2B-4FCA-E630-6C6914FE55A6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9" name="사각형: 둥근 모서리 21">
                <a:extLst>
                  <a:ext uri="{FF2B5EF4-FFF2-40B4-BE49-F238E27FC236}">
                    <a16:creationId xmlns:a16="http://schemas.microsoft.com/office/drawing/2014/main" id="{462CF932-026B-948E-4C49-CFBCB9DC4EE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AA6DAF3-EB90-3FF7-8A53-FD8015850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80DE69B-BABA-0CBD-B827-7CB7C166CB15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59CDDFC-A705-39B8-73A6-570187557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4E5F839-E5CE-8F01-8597-F8A88261422B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1A65E1C-883A-D6D2-E019-F3F69654E0BC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4399098" y="4857849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자신이 설정한 포지션과</a:t>
            </a:r>
            <a:endParaRPr lang="en-US" altLang="ko-KR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반대가 되면 손해를 본다</a:t>
            </a:r>
            <a:r>
              <a:rPr lang="en-US" altLang="ko-KR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75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641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2244</Words>
  <Application>Microsoft Office PowerPoint</Application>
  <PresentationFormat>와이드스크린</PresentationFormat>
  <Paragraphs>414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AppleSDGothicNeoB00</vt:lpstr>
      <vt:lpstr>AppleSDGothicNeoM00</vt:lpstr>
      <vt:lpstr>AppleSDGothicNeoEB00</vt:lpstr>
      <vt:lpstr>Arial</vt:lpstr>
      <vt:lpstr>맑은 고딕</vt:lpstr>
      <vt:lpstr>Sequel Sans Black Body</vt:lpstr>
      <vt:lpstr>Sequel Sans Semi Bold Body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2.Sang_h</dc:creator>
  <cp:lastModifiedBy>이 상현</cp:lastModifiedBy>
  <cp:revision>53</cp:revision>
  <dcterms:created xsi:type="dcterms:W3CDTF">2023-01-09T19:00:27Z</dcterms:created>
  <dcterms:modified xsi:type="dcterms:W3CDTF">2023-01-13T06:04:58Z</dcterms:modified>
</cp:coreProperties>
</file>